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309" r:id="rId3"/>
    <p:sldId id="292" r:id="rId4"/>
    <p:sldId id="293" r:id="rId5"/>
    <p:sldId id="294" r:id="rId6"/>
    <p:sldId id="285" r:id="rId7"/>
    <p:sldId id="303" r:id="rId8"/>
    <p:sldId id="287" r:id="rId9"/>
    <p:sldId id="284" r:id="rId10"/>
    <p:sldId id="286" r:id="rId11"/>
    <p:sldId id="288" r:id="rId12"/>
    <p:sldId id="304" r:id="rId13"/>
    <p:sldId id="296" r:id="rId14"/>
    <p:sldId id="297" r:id="rId15"/>
    <p:sldId id="289" r:id="rId16"/>
    <p:sldId id="290" r:id="rId17"/>
    <p:sldId id="306" r:id="rId18"/>
    <p:sldId id="307" r:id="rId19"/>
    <p:sldId id="302" r:id="rId20"/>
    <p:sldId id="301" r:id="rId21"/>
    <p:sldId id="291" r:id="rId22"/>
    <p:sldId id="298" r:id="rId23"/>
    <p:sldId id="299" r:id="rId24"/>
    <p:sldId id="300" r:id="rId25"/>
    <p:sldId id="308" r:id="rId26"/>
    <p:sldId id="31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86" autoAdjust="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37373-6EC1-4579-9B01-B6C7936D556B}" type="datetimeFigureOut">
              <a:rPr lang="en-IN" smtClean="0"/>
              <a:t>09-03-2017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38D29-DEA6-4661-BCEC-703D11C736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43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6F74-24B5-4C4D-9A4A-FAE78BD9B02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Nambi Appadurai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62A-44B1-4200-8F7D-43A77745855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74230"/>
            <a:ext cx="2743200" cy="6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0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6F74-24B5-4C4D-9A4A-FAE78BD9B02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Nambi Appadurai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62A-44B1-4200-8F7D-43A77745855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74230"/>
            <a:ext cx="2743200" cy="6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3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6F74-24B5-4C4D-9A4A-FAE78BD9B02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Nambi Appadurai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62A-44B1-4200-8F7D-43A77745855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74230"/>
            <a:ext cx="2743200" cy="6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408-3670-4D95-B9D8-1E2C7F576D9E}" type="datetimeFigureOut">
              <a:rPr lang="en-IN" smtClean="0"/>
              <a:t>09-03-2017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3AE-AAB2-4681-8CAB-666F545AA8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4747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408-3670-4D95-B9D8-1E2C7F576D9E}" type="datetimeFigureOut">
              <a:rPr lang="en-IN" smtClean="0"/>
              <a:t>09-03-2017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3AE-AAB2-4681-8CAB-666F545AA8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0534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408-3670-4D95-B9D8-1E2C7F576D9E}" type="datetimeFigureOut">
              <a:rPr lang="en-IN" smtClean="0"/>
              <a:t>09-03-2017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3AE-AAB2-4681-8CAB-666F545AA8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448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408-3670-4D95-B9D8-1E2C7F576D9E}" type="datetimeFigureOut">
              <a:rPr lang="en-IN" smtClean="0"/>
              <a:t>09-03-2017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3AE-AAB2-4681-8CAB-666F545AA8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7487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408-3670-4D95-B9D8-1E2C7F576D9E}" type="datetimeFigureOut">
              <a:rPr lang="en-IN" smtClean="0"/>
              <a:t>09-03-2017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3AE-AAB2-4681-8CAB-666F545AA8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1993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408-3670-4D95-B9D8-1E2C7F576D9E}" type="datetimeFigureOut">
              <a:rPr lang="en-IN" smtClean="0"/>
              <a:t>09-03-2017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3AE-AAB2-4681-8CAB-666F545AA8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2798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408-3670-4D95-B9D8-1E2C7F576D9E}" type="datetimeFigureOut">
              <a:rPr lang="en-IN" smtClean="0"/>
              <a:t>09-03-2017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3AE-AAB2-4681-8CAB-666F545AA8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910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408-3670-4D95-B9D8-1E2C7F576D9E}" type="datetimeFigureOut">
              <a:rPr lang="en-IN" smtClean="0"/>
              <a:t>09-03-2017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3AE-AAB2-4681-8CAB-666F545AA8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86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6F74-24B5-4C4D-9A4A-FAE78BD9B02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Nambi Appadurai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62A-44B1-4200-8F7D-43A77745855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74230"/>
            <a:ext cx="2743200" cy="6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55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408-3670-4D95-B9D8-1E2C7F576D9E}" type="datetimeFigureOut">
              <a:rPr lang="en-IN" smtClean="0"/>
              <a:t>09-03-2017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3AE-AAB2-4681-8CAB-666F545AA8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6809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408-3670-4D95-B9D8-1E2C7F576D9E}" type="datetimeFigureOut">
              <a:rPr lang="en-IN" smtClean="0"/>
              <a:t>09-03-2017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3AE-AAB2-4681-8CAB-666F545AA8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4010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0408-3670-4D95-B9D8-1E2C7F576D9E}" type="datetimeFigureOut">
              <a:rPr lang="en-IN" smtClean="0"/>
              <a:t>09-03-2017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483AE-AAB2-4681-8CAB-666F545AA8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6649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587463" y="6349718"/>
            <a:ext cx="1109266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48"/>
            <a:ext cx="6105877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013" y="6408726"/>
            <a:ext cx="1766387" cy="3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49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93914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7463" y="6349718"/>
            <a:ext cx="1109266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48"/>
            <a:ext cx="6105877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013" y="6408726"/>
            <a:ext cx="1766387" cy="3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02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93914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7463" y="6349718"/>
            <a:ext cx="1109266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48"/>
            <a:ext cx="6105877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013" y="6408726"/>
            <a:ext cx="1766387" cy="3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74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793914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7463" y="6349718"/>
            <a:ext cx="11092667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6407148"/>
            <a:ext cx="6105877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AND SOURCE go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013" y="6408726"/>
            <a:ext cx="1766387" cy="3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9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6F74-24B5-4C4D-9A4A-FAE78BD9B02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Nambi Appadurai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62A-44B1-4200-8F7D-43A77745855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74230"/>
            <a:ext cx="2743200" cy="6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7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6F74-24B5-4C4D-9A4A-FAE78BD9B02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Nambi Appadurai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62A-44B1-4200-8F7D-43A77745855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74230"/>
            <a:ext cx="2743200" cy="6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6F74-24B5-4C4D-9A4A-FAE78BD9B02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Nambi Appadurai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62A-44B1-4200-8F7D-43A77745855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74230"/>
            <a:ext cx="2743200" cy="6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3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6F74-24B5-4C4D-9A4A-FAE78BD9B02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Nambi Appadurai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62A-44B1-4200-8F7D-43A77745855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74230"/>
            <a:ext cx="2743200" cy="6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6F74-24B5-4C4D-9A4A-FAE78BD9B02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Nambi Appadurai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62A-44B1-4200-8F7D-43A77745855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74230"/>
            <a:ext cx="2743200" cy="6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6F74-24B5-4C4D-9A4A-FAE78BD9B02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Nambi Appadurai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62A-44B1-4200-8F7D-43A77745855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74230"/>
            <a:ext cx="2743200" cy="6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3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6F74-24B5-4C4D-9A4A-FAE78BD9B02F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Nambi Appadurai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62A-44B1-4200-8F7D-43A77745855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74230"/>
            <a:ext cx="2743200" cy="6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8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0408-3670-4D95-B9D8-1E2C7F576D9E}" type="datetimeFigureOut">
              <a:rPr lang="en-IN" smtClean="0"/>
              <a:t>09-03-2017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483AE-AAB2-4681-8CAB-666F545AA8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610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244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800" b="1" dirty="0">
                <a:solidFill>
                  <a:schemeClr val="accent4"/>
                </a:solidFill>
              </a:rPr>
              <a:t>Resilience Efforts in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52" y="1451538"/>
            <a:ext cx="10636349" cy="540646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US-India Partnership for Climate Resilience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Workshop on Development &amp; Application of Downscaling Climate Projections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7-9. March 2017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IITM Pune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Nambi Appadurai. </a:t>
            </a:r>
            <a:r>
              <a:rPr lang="en-US" sz="1800" b="1" dirty="0" err="1"/>
              <a:t>Ph.D</a:t>
            </a: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Strategy Head (Climate Resilience Practice)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World Resources Institute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Nappadurai@wri.org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9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14" y="154110"/>
            <a:ext cx="10932886" cy="1325563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4"/>
                </a:solidFill>
              </a:rPr>
              <a:t>Cyclones</a:t>
            </a:r>
            <a:br>
              <a:rPr lang="en-US" altLang="en-US" b="1" dirty="0">
                <a:solidFill>
                  <a:schemeClr val="accent4"/>
                </a:solidFill>
              </a:rPr>
            </a:br>
            <a:endParaRPr lang="en-IN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5" y="1027906"/>
            <a:ext cx="6978692" cy="5372894"/>
          </a:xfrm>
        </p:spPr>
        <p:txBody>
          <a:bodyPr>
            <a:normAutofit fontScale="92500" lnSpcReduction="10000"/>
          </a:bodyPr>
          <a:lstStyle/>
          <a:p>
            <a:pPr algn="just">
              <a:buSzPct val="120000"/>
            </a:pPr>
            <a:r>
              <a:rPr lang="en-US" altLang="en-US" dirty="0"/>
              <a:t>About 8% of the land is vulnerable to cyclones of which </a:t>
            </a:r>
            <a:r>
              <a:rPr lang="en-US" altLang="en-US" b="1" i="1" dirty="0"/>
              <a:t>coastal areas experience two or three tropical cyclones of varying intensity each year. </a:t>
            </a:r>
          </a:p>
          <a:p>
            <a:pPr algn="just">
              <a:buSzPct val="120000"/>
            </a:pPr>
            <a:r>
              <a:rPr lang="en-US" altLang="en-US" dirty="0"/>
              <a:t>Cyclonic activities on the east coast are more severe than on the west coast. </a:t>
            </a:r>
          </a:p>
          <a:p>
            <a:pPr algn="just">
              <a:buSzPct val="120000"/>
            </a:pPr>
            <a:r>
              <a:rPr lang="en-US" altLang="en-US" dirty="0"/>
              <a:t>The Indian continent is considered to be the worst cyclone-affected part of the world, as a result of low-depth Ocean-bed topography and coastal configuration. </a:t>
            </a:r>
          </a:p>
          <a:p>
            <a:pPr algn="just">
              <a:buSzPct val="120000"/>
            </a:pPr>
            <a:r>
              <a:rPr lang="en-US" altLang="en-US" dirty="0"/>
              <a:t>The principal threat from a cyclone are in the form of gales and strong winds; torrential rain and high tidal waves and storm surges</a:t>
            </a:r>
          </a:p>
          <a:p>
            <a:pPr algn="just">
              <a:buSzPct val="120000"/>
            </a:pPr>
            <a:r>
              <a:rPr lang="en-US" altLang="en-US" dirty="0"/>
              <a:t>More </a:t>
            </a:r>
            <a:r>
              <a:rPr lang="en-US" altLang="en-US" b="1" i="1" dirty="0"/>
              <a:t>cyclones occur in the Bay of Bengal than in the Arabian Sea and the ratio is approximately 4:1. 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607" y="1479673"/>
            <a:ext cx="4792394" cy="400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4798" y="6534377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132425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0" dirty="0">
                <a:solidFill>
                  <a:schemeClr val="accent4"/>
                </a:solidFill>
              </a:rPr>
              <a:t>Projected Coastal Impacts</a:t>
            </a:r>
            <a:br>
              <a:rPr lang="en-US" b="1" kern="0" dirty="0">
                <a:solidFill>
                  <a:srgbClr val="2A3D7A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391"/>
            <a:ext cx="10515600" cy="4351338"/>
          </a:xfrm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3200" b="1" dirty="0"/>
              <a:t>Coastal Zone</a:t>
            </a:r>
          </a:p>
          <a:p>
            <a:pPr marL="1257300" lvl="2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dirty="0"/>
              <a:t>About 7516 </a:t>
            </a:r>
            <a:r>
              <a:rPr lang="en-US" sz="2800" dirty="0" err="1"/>
              <a:t>Kms</a:t>
            </a:r>
            <a:r>
              <a:rPr lang="en-US" sz="2800" dirty="0"/>
              <a:t> of coastline</a:t>
            </a:r>
          </a:p>
          <a:p>
            <a:pPr marL="1257300" lvl="2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b="1" dirty="0"/>
              <a:t>Population  density </a:t>
            </a:r>
            <a:r>
              <a:rPr lang="en-US" sz="2800" dirty="0"/>
              <a:t>of 455 </a:t>
            </a:r>
            <a:r>
              <a:rPr lang="en-US" sz="2800" dirty="0" err="1"/>
              <a:t>pers</a:t>
            </a:r>
            <a:r>
              <a:rPr lang="en-US" sz="2800" dirty="0"/>
              <a:t> /Km</a:t>
            </a:r>
            <a:r>
              <a:rPr lang="en-US" sz="2800" baseline="30000" dirty="0"/>
              <a:t>2</a:t>
            </a:r>
            <a:r>
              <a:rPr lang="en-US" sz="2800" dirty="0"/>
              <a:t>, </a:t>
            </a:r>
            <a:r>
              <a:rPr lang="en-US" sz="2800" b="1" dirty="0"/>
              <a:t>1.5  times </a:t>
            </a:r>
            <a:r>
              <a:rPr lang="en-US" sz="2800" dirty="0"/>
              <a:t>national average of 324 </a:t>
            </a:r>
            <a:r>
              <a:rPr lang="en-US" sz="2800" dirty="0" err="1"/>
              <a:t>pers</a:t>
            </a:r>
            <a:r>
              <a:rPr lang="en-US" sz="2800" dirty="0"/>
              <a:t>/ Km</a:t>
            </a:r>
            <a:r>
              <a:rPr lang="en-US" sz="2800" baseline="30000" dirty="0"/>
              <a:t>2</a:t>
            </a:r>
          </a:p>
          <a:p>
            <a:pPr marL="1257300" lvl="2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dirty="0"/>
              <a:t>Sea level rise highest along Gulf of Kutch/ coast of West Bengal</a:t>
            </a:r>
          </a:p>
          <a:p>
            <a:pPr marL="1257300" lvl="2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b="1" dirty="0"/>
              <a:t>1m Sea Level Rise </a:t>
            </a:r>
          </a:p>
          <a:p>
            <a:pPr marL="1371600" lvl="3" indent="0">
              <a:spcBef>
                <a:spcPct val="20000"/>
              </a:spcBef>
              <a:buClr>
                <a:srgbClr val="FFC000"/>
              </a:buClr>
              <a:buNone/>
              <a:defRPr/>
            </a:pPr>
            <a:r>
              <a:rPr lang="en-US" sz="2800" dirty="0"/>
              <a:t>- will displace </a:t>
            </a:r>
            <a:r>
              <a:rPr lang="en-US" sz="2800" dirty="0" err="1"/>
              <a:t>aprox</a:t>
            </a:r>
            <a:r>
              <a:rPr lang="en-US" sz="2800" dirty="0"/>
              <a:t> </a:t>
            </a:r>
            <a:r>
              <a:rPr lang="en-US" sz="2800" b="1" dirty="0"/>
              <a:t>7.1 million </a:t>
            </a:r>
            <a:r>
              <a:rPr lang="en-US" sz="2800" dirty="0"/>
              <a:t>people, about </a:t>
            </a:r>
            <a:r>
              <a:rPr lang="en-US" sz="2800" b="1" dirty="0"/>
              <a:t>5,764 Km</a:t>
            </a:r>
            <a:r>
              <a:rPr lang="en-US" sz="2800" b="1" baseline="30000" dirty="0"/>
              <a:t>2</a:t>
            </a:r>
            <a:r>
              <a:rPr lang="en-US" sz="2800" b="1" dirty="0"/>
              <a:t> </a:t>
            </a:r>
            <a:r>
              <a:rPr lang="en-US" sz="2800" dirty="0"/>
              <a:t>of land area will be lost and damage 4200 km of road network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178944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8434" y="157813"/>
            <a:ext cx="10972800" cy="793914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+mn-lt"/>
              </a:rPr>
              <a:t>India – last two years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Chennai – </a:t>
            </a:r>
            <a:r>
              <a:rPr lang="en-IN" dirty="0" err="1"/>
              <a:t>DailyO</a:t>
            </a:r>
            <a:r>
              <a:rPr lang="en-IN" dirty="0"/>
              <a:t>, </a:t>
            </a:r>
            <a:r>
              <a:rPr lang="en-IN" dirty="0" err="1"/>
              <a:t>Latur</a:t>
            </a:r>
            <a:r>
              <a:rPr lang="en-IN" dirty="0"/>
              <a:t> – </a:t>
            </a:r>
            <a:r>
              <a:rPr lang="en-IN" dirty="0" err="1"/>
              <a:t>Livemint</a:t>
            </a:r>
            <a:r>
              <a:rPr lang="en-IN" dirty="0"/>
              <a:t>, J&amp;K- </a:t>
            </a:r>
            <a:r>
              <a:rPr lang="en-IN" dirty="0" err="1"/>
              <a:t>Indiatoday</a:t>
            </a:r>
            <a:r>
              <a:rPr lang="en-IN" dirty="0"/>
              <a:t>, Karnataka- </a:t>
            </a:r>
            <a:r>
              <a:rPr lang="en-IN" dirty="0" err="1"/>
              <a:t>TheHindu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70" y="817827"/>
            <a:ext cx="4337326" cy="2700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48" y="817827"/>
            <a:ext cx="4172734" cy="27007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883886"/>
            <a:ext cx="216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Chennai floods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8145" y="802709"/>
            <a:ext cx="216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/>
              <a:t>Latur</a:t>
            </a:r>
            <a:r>
              <a:rPr lang="en-IN" b="1" dirty="0"/>
              <a:t> Drought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70" y="3599672"/>
            <a:ext cx="4337326" cy="27264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8170" y="5793764"/>
            <a:ext cx="216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J&amp;K floods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48" y="3599672"/>
            <a:ext cx="4172734" cy="27264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709" y="5765837"/>
            <a:ext cx="216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Karnataka drought</a:t>
            </a:r>
          </a:p>
        </p:txBody>
      </p:sp>
    </p:spTree>
    <p:extLst>
      <p:ext uri="{BB962C8B-B14F-4D97-AF65-F5344CB8AC3E}">
        <p14:creationId xmlns:p14="http://schemas.microsoft.com/office/powerpoint/2010/main" val="33048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IN" b="1" dirty="0">
                <a:solidFill>
                  <a:schemeClr val="accent4"/>
                </a:solidFill>
              </a:rPr>
              <a:t>Resilience Framework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pic>
        <p:nvPicPr>
          <p:cNvPr id="5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9864"/>
            <a:ext cx="8952914" cy="47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488668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2977990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58" y="0"/>
            <a:ext cx="10515600" cy="1325563"/>
          </a:xfrm>
        </p:spPr>
        <p:txBody>
          <a:bodyPr/>
          <a:lstStyle/>
          <a:p>
            <a:r>
              <a:rPr lang="en-IN" b="1" dirty="0">
                <a:solidFill>
                  <a:schemeClr val="accent4"/>
                </a:solidFill>
              </a:rPr>
              <a:t>Resilience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10" y="1244859"/>
            <a:ext cx="6217921" cy="52122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88668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1212597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238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4"/>
                </a:solidFill>
                <a:latin typeface="+mn-lt"/>
              </a:rPr>
              <a:t>Keys to Managing Risk</a:t>
            </a:r>
            <a:br>
              <a:rPr lang="en-CA" altLang="en-US" b="1" dirty="0">
                <a:solidFill>
                  <a:schemeClr val="accent4"/>
                </a:solidFill>
                <a:latin typeface="+mn-lt"/>
              </a:rPr>
            </a:br>
            <a:endParaRPr lang="en-IN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2364"/>
            <a:ext cx="10417126" cy="4701784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Assessing vulnerability</a:t>
            </a:r>
          </a:p>
          <a:p>
            <a:endParaRPr lang="en-US" altLang="en-US" dirty="0"/>
          </a:p>
          <a:p>
            <a:r>
              <a:rPr lang="en-US" altLang="en-US" dirty="0"/>
              <a:t>Understanding climatic sensitivities and critical thresholds</a:t>
            </a:r>
          </a:p>
          <a:p>
            <a:endParaRPr lang="en-US" altLang="en-US" dirty="0"/>
          </a:p>
          <a:p>
            <a:r>
              <a:rPr lang="en-US" altLang="en-US" dirty="0"/>
              <a:t>Characterizing adaptive capacity</a:t>
            </a:r>
          </a:p>
          <a:p>
            <a:endParaRPr lang="en-US" altLang="en-US" dirty="0"/>
          </a:p>
          <a:p>
            <a:r>
              <a:rPr lang="en-US" altLang="en-US" dirty="0"/>
              <a:t>Engage decision makers</a:t>
            </a:r>
          </a:p>
          <a:p>
            <a:endParaRPr lang="en-US" altLang="en-US" dirty="0"/>
          </a:p>
          <a:p>
            <a:r>
              <a:rPr lang="en-US" altLang="en-US" dirty="0"/>
              <a:t>Integrating risks due to climate change into on-going decision making processes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663" y="6349711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2717729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62" y="365125"/>
            <a:ext cx="10515600" cy="1325563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4"/>
                </a:solidFill>
                <a:latin typeface="+mn-lt"/>
              </a:rPr>
              <a:t>India’s  Climate Resilience Framework</a:t>
            </a:r>
            <a:br>
              <a:rPr lang="en-CA" altLang="en-US" dirty="0">
                <a:solidFill>
                  <a:schemeClr val="accent2"/>
                </a:solidFill>
                <a:latin typeface="+mn-lt"/>
              </a:rPr>
            </a:br>
            <a:endParaRPr lang="en-IN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948" y="1207786"/>
            <a:ext cx="10459214" cy="5019601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/>
              <a:t>National, state and local government initiative to: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3200" dirty="0"/>
              <a:t>	- help jurisdictions develop individual resilience      	 	   strategies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3200" dirty="0"/>
              <a:t>	- identify areas where jurisdictions can work together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/>
              <a:t>Framework defines three broad needs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altLang="en-US" sz="3200" dirty="0"/>
              <a:t>To build knowledge and understanding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altLang="en-US" sz="3200" dirty="0"/>
              <a:t>To increase awareness and engagement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altLang="en-US" sz="3200" dirty="0"/>
              <a:t>To build capacity to undertake / implement action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417560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+mn-lt"/>
              </a:rPr>
              <a:t>Resilience Building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434" y="845424"/>
            <a:ext cx="10103012" cy="5314027"/>
          </a:xfrm>
        </p:spPr>
        <p:txBody>
          <a:bodyPr>
            <a:normAutofit fontScale="70000" lnSpcReduction="20000"/>
          </a:bodyPr>
          <a:lstStyle/>
          <a:p>
            <a:endParaRPr lang="en-IN" dirty="0">
              <a:latin typeface="+mn-lt"/>
            </a:endParaRPr>
          </a:p>
          <a:p>
            <a:r>
              <a:rPr lang="en-IN" dirty="0">
                <a:latin typeface="+mn-lt"/>
              </a:rPr>
              <a:t>National Action Plan on Climate Change (NAPCC)</a:t>
            </a:r>
          </a:p>
          <a:p>
            <a:pPr lvl="1"/>
            <a:r>
              <a:rPr lang="en-IN" sz="2800" dirty="0">
                <a:latin typeface="+mn-lt"/>
              </a:rPr>
              <a:t>National Solar Mission</a:t>
            </a:r>
          </a:p>
          <a:p>
            <a:pPr lvl="1"/>
            <a:r>
              <a:rPr lang="en-IN" sz="2800" dirty="0">
                <a:latin typeface="+mn-lt"/>
              </a:rPr>
              <a:t>National Mission for Enhanced Energy Efficiency</a:t>
            </a:r>
          </a:p>
          <a:p>
            <a:pPr lvl="1"/>
            <a:r>
              <a:rPr lang="en-IN" sz="2800" dirty="0">
                <a:latin typeface="+mn-lt"/>
              </a:rPr>
              <a:t>National Mission on Sustainable Habitat</a:t>
            </a:r>
          </a:p>
          <a:p>
            <a:pPr lvl="1"/>
            <a:r>
              <a:rPr lang="en-IN" sz="2800" dirty="0">
                <a:latin typeface="+mn-lt"/>
              </a:rPr>
              <a:t>National Water Mission</a:t>
            </a:r>
          </a:p>
          <a:p>
            <a:pPr lvl="1"/>
            <a:r>
              <a:rPr lang="en-IN" sz="2800" dirty="0">
                <a:latin typeface="+mn-lt"/>
              </a:rPr>
              <a:t>National Mission for Sustaining the Himalayan Ecosystem</a:t>
            </a:r>
          </a:p>
          <a:p>
            <a:pPr lvl="1"/>
            <a:r>
              <a:rPr lang="en-IN" sz="2800" dirty="0">
                <a:latin typeface="+mn-lt"/>
              </a:rPr>
              <a:t>National Mission for a “Green India”</a:t>
            </a:r>
          </a:p>
          <a:p>
            <a:pPr lvl="1"/>
            <a:r>
              <a:rPr lang="en-IN" sz="2800" dirty="0">
                <a:latin typeface="+mn-lt"/>
              </a:rPr>
              <a:t>National Mission for Sustainable Agriculture</a:t>
            </a:r>
          </a:p>
          <a:p>
            <a:pPr lvl="1"/>
            <a:r>
              <a:rPr lang="en-IN" sz="2800" dirty="0">
                <a:latin typeface="+mn-lt"/>
              </a:rPr>
              <a:t>National Mission on Strategic Knowledge for Climate Change</a:t>
            </a:r>
          </a:p>
          <a:p>
            <a:r>
              <a:rPr lang="en-IN" dirty="0">
                <a:latin typeface="+mn-lt"/>
              </a:rPr>
              <a:t>State Action Plan on Climate Change (SAPCC) – 30 states</a:t>
            </a:r>
          </a:p>
          <a:p>
            <a:r>
              <a:rPr lang="en-US" dirty="0">
                <a:latin typeface="+mn-lt"/>
              </a:rPr>
              <a:t>National Adaptation Fund for Climate Change with an initial allocation of INR 3,500 </a:t>
            </a:r>
            <a:r>
              <a:rPr lang="en-IN" dirty="0">
                <a:latin typeface="+mn-lt"/>
              </a:rPr>
              <a:t>million (USD 55.6 million) </a:t>
            </a:r>
          </a:p>
          <a:p>
            <a:r>
              <a:rPr lang="en-IN" dirty="0">
                <a:latin typeface="+mn-lt"/>
              </a:rPr>
              <a:t>Urban </a:t>
            </a:r>
          </a:p>
          <a:p>
            <a:pPr lvl="1"/>
            <a:r>
              <a:rPr lang="en-IN" sz="2800" dirty="0">
                <a:latin typeface="+mn-lt"/>
              </a:rPr>
              <a:t>Jawaharlal Nehru National Urban Renewal Mission</a:t>
            </a:r>
          </a:p>
          <a:p>
            <a:pPr lvl="1"/>
            <a:r>
              <a:rPr lang="en-US" sz="2800" dirty="0">
                <a:latin typeface="+mn-lt"/>
              </a:rPr>
              <a:t>Urban Infrastructure Development Scheme for Small and Medium Towns (UIDSSMT)</a:t>
            </a:r>
          </a:p>
          <a:p>
            <a:pPr lvl="1"/>
            <a:r>
              <a:rPr lang="en-US" sz="2800" dirty="0">
                <a:latin typeface="+mn-lt"/>
              </a:rPr>
              <a:t>Climate proofing of Infrastructure</a:t>
            </a:r>
          </a:p>
          <a:p>
            <a:pPr lvl="1"/>
            <a:r>
              <a:rPr lang="en-US" sz="2800" dirty="0">
                <a:latin typeface="+mn-lt"/>
              </a:rPr>
              <a:t>100 Resilient cities</a:t>
            </a:r>
            <a:endParaRPr lang="en-IN" sz="2800" dirty="0">
              <a:latin typeface="+mn-lt"/>
            </a:endParaRPr>
          </a:p>
          <a:p>
            <a:pPr marL="457200" lvl="1" indent="0"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sz="1600" dirty="0"/>
              <a:t>Nambi Appadurai</a:t>
            </a:r>
          </a:p>
          <a:p>
            <a:endParaRPr lang="en-IN" dirty="0"/>
          </a:p>
        </p:txBody>
      </p:sp>
      <p:pic>
        <p:nvPicPr>
          <p:cNvPr id="5" name="Content Placeholder 4" descr="Image result for timeline of India's climate change acti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27" y="1209401"/>
            <a:ext cx="3610010" cy="22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01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Resilience Building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434" y="884223"/>
            <a:ext cx="9638778" cy="5256008"/>
          </a:xfrm>
        </p:spPr>
        <p:txBody>
          <a:bodyPr>
            <a:noAutofit/>
          </a:bodyPr>
          <a:lstStyle/>
          <a:p>
            <a:r>
              <a:rPr lang="en-IN" sz="1600" dirty="0"/>
              <a:t>Rural</a:t>
            </a:r>
          </a:p>
          <a:p>
            <a:pPr lvl="1"/>
            <a:r>
              <a:rPr lang="en-IN" sz="1600" dirty="0"/>
              <a:t>Integrated adaptation in national schemes like MGNREGS</a:t>
            </a:r>
          </a:p>
          <a:p>
            <a:pPr lvl="1"/>
            <a:r>
              <a:rPr lang="en-IN" sz="1600" dirty="0"/>
              <a:t>National Initiative on Climate Resilient Agriculture (NICRA)</a:t>
            </a:r>
          </a:p>
          <a:p>
            <a:pPr lvl="1"/>
            <a:r>
              <a:rPr lang="en-IN" sz="1600" dirty="0"/>
              <a:t>National Agroforestry Policy (NAP)</a:t>
            </a:r>
          </a:p>
          <a:p>
            <a:pPr lvl="1"/>
            <a:r>
              <a:rPr lang="en-US" sz="1600" dirty="0"/>
              <a:t>National Mission for Clean Ganga</a:t>
            </a:r>
            <a:endParaRPr lang="en-IN" sz="1600" dirty="0"/>
          </a:p>
          <a:p>
            <a:pPr lvl="1"/>
            <a:r>
              <a:rPr lang="en-IN" sz="1600" dirty="0"/>
              <a:t>Watershed Management Projects</a:t>
            </a:r>
          </a:p>
          <a:p>
            <a:pPr lvl="1"/>
            <a:r>
              <a:rPr lang="en-IN" sz="1600" dirty="0"/>
              <a:t>Afforestation programs</a:t>
            </a:r>
          </a:p>
          <a:p>
            <a:pPr lvl="1"/>
            <a:r>
              <a:rPr lang="en-IN" sz="1600" dirty="0"/>
              <a:t>Climate proofed Infrastructure (roads, ports, check dams)</a:t>
            </a:r>
          </a:p>
          <a:p>
            <a:pPr lvl="1"/>
            <a:r>
              <a:rPr lang="en-IN" sz="1600" dirty="0"/>
              <a:t>Weather based Insurance</a:t>
            </a:r>
          </a:p>
          <a:p>
            <a:r>
              <a:rPr lang="en-IN" sz="1600" dirty="0"/>
              <a:t>Fiscal Instruments	</a:t>
            </a:r>
          </a:p>
          <a:p>
            <a:pPr lvl="1"/>
            <a:r>
              <a:rPr lang="en-IN" sz="1600" dirty="0"/>
              <a:t>Taxes on fossil fuels, coal cess</a:t>
            </a:r>
          </a:p>
          <a:p>
            <a:pPr lvl="1"/>
            <a:r>
              <a:rPr lang="en-IN" sz="1600" dirty="0"/>
              <a:t>Tax free Infrastructure bonds</a:t>
            </a:r>
          </a:p>
          <a:p>
            <a:pPr lvl="1"/>
            <a:r>
              <a:rPr lang="en-US" sz="1600" dirty="0"/>
              <a:t>Incentives for creation of carbon sinks</a:t>
            </a:r>
            <a:endParaRPr lang="en-IN" sz="1600" dirty="0"/>
          </a:p>
          <a:p>
            <a:r>
              <a:rPr lang="en-IN" sz="1600" dirty="0"/>
              <a:t>Health</a:t>
            </a:r>
          </a:p>
          <a:p>
            <a:pPr lvl="1"/>
            <a:r>
              <a:rPr lang="en-IN" sz="1600" dirty="0"/>
              <a:t>Integrated Disease Surveillance Programme (IDSP)</a:t>
            </a:r>
          </a:p>
          <a:p>
            <a:pPr lvl="1"/>
            <a:r>
              <a:rPr lang="en-IN" sz="1600" dirty="0"/>
              <a:t>National Vector Borne Disease Control Programme (NVBDCP) </a:t>
            </a:r>
          </a:p>
          <a:p>
            <a:r>
              <a:rPr lang="en-IN" sz="1600" dirty="0"/>
              <a:t>Integrated Coastal Zone Management</a:t>
            </a:r>
          </a:p>
          <a:p>
            <a:r>
              <a:rPr lang="en-IN" sz="1600" dirty="0"/>
              <a:t>National and State Disaster Management Authority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sz="1600" dirty="0"/>
              <a:t>Nambi Appadurai</a:t>
            </a:r>
          </a:p>
          <a:p>
            <a:endParaRPr lang="en-IN" dirty="0"/>
          </a:p>
        </p:txBody>
      </p:sp>
      <p:pic>
        <p:nvPicPr>
          <p:cNvPr id="5" name="Picture 4" descr="IMG_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621" y="884223"/>
            <a:ext cx="2133598" cy="14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SC08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621" y="2603181"/>
            <a:ext cx="2133598" cy="155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577621" y="4429875"/>
            <a:ext cx="2133598" cy="17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17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4"/>
                </a:solidFill>
              </a:rPr>
              <a:t>National Initiative for Climate Resilient Agriculture (NICRA)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286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IN" dirty="0"/>
              <a:t>Agricultural vulnerability atlas for India (2013)</a:t>
            </a:r>
          </a:p>
          <a:p>
            <a:r>
              <a:rPr lang="en-IN" dirty="0"/>
              <a:t>Integrated watershed management approach</a:t>
            </a:r>
          </a:p>
          <a:p>
            <a:r>
              <a:rPr lang="en-IN" dirty="0"/>
              <a:t>Climate &amp; crop Modelling</a:t>
            </a:r>
          </a:p>
          <a:p>
            <a:r>
              <a:rPr lang="en-IN" dirty="0"/>
              <a:t>Agro advisories based on meteorology</a:t>
            </a:r>
          </a:p>
          <a:p>
            <a:r>
              <a:rPr lang="en-IN" dirty="0"/>
              <a:t>Climate information services</a:t>
            </a:r>
          </a:p>
          <a:p>
            <a:r>
              <a:rPr lang="en-IN" dirty="0"/>
              <a:t>Agronomic interventions </a:t>
            </a:r>
          </a:p>
          <a:p>
            <a:r>
              <a:rPr lang="en-IN" dirty="0"/>
              <a:t>Integrated farm management</a:t>
            </a:r>
          </a:p>
          <a:p>
            <a:r>
              <a:rPr lang="en-IN" dirty="0"/>
              <a:t>Training &amp; capacity building</a:t>
            </a:r>
          </a:p>
          <a:p>
            <a:r>
              <a:rPr lang="en-IN" dirty="0"/>
              <a:t>Research &amp;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pic>
        <p:nvPicPr>
          <p:cNvPr id="3074" name="Picture 2" descr="Image result for nicra atlas india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35" y="1842868"/>
            <a:ext cx="4010465" cy="427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460" y="6481323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601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dirty="0">
                <a:solidFill>
                  <a:schemeClr val="accent4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691" y="2183039"/>
            <a:ext cx="9599951" cy="3603164"/>
          </a:xfrm>
        </p:spPr>
        <p:txBody>
          <a:bodyPr/>
          <a:lstStyle/>
          <a:p>
            <a:r>
              <a:rPr lang="en-IN" sz="4800" dirty="0"/>
              <a:t>Impacts &amp; Consequences</a:t>
            </a:r>
          </a:p>
          <a:p>
            <a:r>
              <a:rPr lang="en-IN" sz="4800" dirty="0"/>
              <a:t>Resilient Building Measures</a:t>
            </a:r>
          </a:p>
          <a:p>
            <a:r>
              <a:rPr lang="en-IN" sz="4800" dirty="0"/>
              <a:t>Looking Ahead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85" y="6488668"/>
            <a:ext cx="18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284307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4"/>
                </a:solidFill>
              </a:rPr>
              <a:t>CCAFS - Community Oriented Approaches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pic>
        <p:nvPicPr>
          <p:cNvPr id="2050" name="Picture 2" descr="http://www.icrisat.org/wp-content/uploads/2016/11/Story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515600" cy="42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488668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6252" y="5493302"/>
            <a:ext cx="8563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IWMI, 2012</a:t>
            </a:r>
          </a:p>
        </p:txBody>
      </p:sp>
    </p:spTree>
    <p:extLst>
      <p:ext uri="{BB962C8B-B14F-4D97-AF65-F5344CB8AC3E}">
        <p14:creationId xmlns:p14="http://schemas.microsoft.com/office/powerpoint/2010/main" val="2180411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6271"/>
            <a:ext cx="10515600" cy="1325563"/>
          </a:xfrm>
        </p:spPr>
        <p:txBody>
          <a:bodyPr/>
          <a:lstStyle/>
          <a:p>
            <a:r>
              <a:rPr lang="en-IN" b="1" dirty="0">
                <a:solidFill>
                  <a:schemeClr val="accent4"/>
                </a:solidFill>
              </a:rPr>
              <a:t>Forestry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pic>
        <p:nvPicPr>
          <p:cNvPr id="7" name="Picture 2" descr="Image result for timeline of India's climate change action imag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66" y="2167475"/>
            <a:ext cx="9793067" cy="366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488668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1166422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4"/>
                </a:solidFill>
              </a:rPr>
              <a:t>Urban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8882"/>
            <a:ext cx="10515600" cy="4351338"/>
          </a:xfrm>
        </p:spPr>
        <p:txBody>
          <a:bodyPr/>
          <a:lstStyle/>
          <a:p>
            <a:r>
              <a:rPr lang="en-IN" dirty="0"/>
              <a:t>Urban areas in India contribute to 60% of GDP. Expected grow by 70% by 2030</a:t>
            </a:r>
          </a:p>
          <a:p>
            <a:r>
              <a:rPr lang="en-IN" dirty="0"/>
              <a:t>About 70% of urban infrastructure is yet to be built in India. Huge opportunity for integrating resilience in future infrastructure development.</a:t>
            </a:r>
          </a:p>
          <a:p>
            <a:r>
              <a:rPr lang="en-IN" dirty="0"/>
              <a:t>Smart Cities Initiative (green infrastructure, energy efficiency, water conservation, waste management, sustainable transport systems)</a:t>
            </a:r>
          </a:p>
          <a:p>
            <a:r>
              <a:rPr lang="en-IN" dirty="0"/>
              <a:t>City specific vision documents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528" y="6488668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3977568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4"/>
                </a:solidFill>
              </a:rPr>
              <a:t>Key Constraints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311"/>
            <a:ext cx="10515600" cy="4351338"/>
          </a:xfrm>
        </p:spPr>
        <p:txBody>
          <a:bodyPr/>
          <a:lstStyle/>
          <a:p>
            <a:pPr marL="285750" indent="-285750"/>
            <a:r>
              <a:rPr lang="en-IN" dirty="0"/>
              <a:t>Inadequate Capacity</a:t>
            </a:r>
          </a:p>
          <a:p>
            <a:pPr marL="285750" indent="-285750"/>
            <a:r>
              <a:rPr lang="en-IN" dirty="0"/>
              <a:t>Outdated acts &amp; regulations</a:t>
            </a:r>
          </a:p>
          <a:p>
            <a:pPr marL="285750" indent="-285750"/>
            <a:r>
              <a:rPr lang="en-IN" dirty="0"/>
              <a:t>Data quality and access</a:t>
            </a:r>
          </a:p>
          <a:p>
            <a:pPr marL="285750" indent="-285750"/>
            <a:r>
              <a:rPr lang="en-IN" dirty="0"/>
              <a:t>Information flow – Moving target</a:t>
            </a:r>
          </a:p>
          <a:p>
            <a:pPr marL="285750" indent="-285750"/>
            <a:r>
              <a:rPr lang="en-IN" dirty="0"/>
              <a:t>Research</a:t>
            </a:r>
          </a:p>
          <a:p>
            <a:pPr marL="285750" indent="-285750"/>
            <a:r>
              <a:rPr lang="en-IN" dirty="0"/>
              <a:t>Diversity</a:t>
            </a:r>
          </a:p>
          <a:p>
            <a:pPr marL="285750" indent="-285750"/>
            <a:r>
              <a:rPr lang="en-IN" dirty="0"/>
              <a:t>Weak Institutions – extension services</a:t>
            </a:r>
          </a:p>
          <a:p>
            <a:pPr marL="285750" indent="-285750"/>
            <a:r>
              <a:rPr lang="en-IN" dirty="0"/>
              <a:t>Scattered institutional memory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799" y="6349711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3923296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1325563"/>
          </a:xfrm>
        </p:spPr>
        <p:txBody>
          <a:bodyPr/>
          <a:lstStyle/>
          <a:p>
            <a:r>
              <a:rPr lang="en-IN" b="1" dirty="0">
                <a:solidFill>
                  <a:schemeClr val="accent4"/>
                </a:solidFill>
              </a:rPr>
              <a:t>Resilient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095"/>
            <a:ext cx="10515600" cy="4351338"/>
          </a:xfrm>
        </p:spPr>
        <p:txBody>
          <a:bodyPr/>
          <a:lstStyle/>
          <a:p>
            <a:pPr algn="just">
              <a:buClr>
                <a:schemeClr val="tx1"/>
              </a:buClr>
            </a:pPr>
            <a:r>
              <a:rPr lang="en-US" altLang="en-US" dirty="0"/>
              <a:t>India has enough experience in dealing with natural disasters</a:t>
            </a:r>
          </a:p>
          <a:p>
            <a:pPr algn="just">
              <a:buClr>
                <a:schemeClr val="tx1"/>
              </a:buClr>
            </a:pPr>
            <a:r>
              <a:rPr lang="en-US" altLang="en-US" dirty="0"/>
              <a:t>The lessons that we learnt from the Orissa cyclone of 2000, the Gujarat earthquake of 2001 and the tsunami of 2004 - the major disasters have helped us effect a paradigm shift in our approach to disaster management and building resilience</a:t>
            </a:r>
          </a:p>
          <a:p>
            <a:pPr algn="just">
              <a:buClr>
                <a:schemeClr val="tx1"/>
              </a:buClr>
            </a:pPr>
            <a:r>
              <a:rPr lang="en-US" dirty="0"/>
              <a:t>Social capital is the biggest asset</a:t>
            </a:r>
          </a:p>
          <a:p>
            <a:pPr algn="just">
              <a:buClr>
                <a:schemeClr val="tx1"/>
              </a:buClr>
            </a:pPr>
            <a:r>
              <a:rPr lang="en-US" dirty="0"/>
              <a:t>Rich traditional knowledge</a:t>
            </a:r>
          </a:p>
          <a:p>
            <a:pPr algn="just">
              <a:buClr>
                <a:schemeClr val="tx1"/>
              </a:buClr>
            </a:pPr>
            <a:r>
              <a:rPr lang="en-US" dirty="0"/>
              <a:t>Advancement in science &amp; technology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1678473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59" y="0"/>
            <a:ext cx="10515600" cy="1325563"/>
          </a:xfrm>
        </p:spPr>
        <p:txBody>
          <a:bodyPr/>
          <a:lstStyle/>
          <a:p>
            <a:r>
              <a:rPr lang="en-IN" b="1" dirty="0">
                <a:solidFill>
                  <a:schemeClr val="accent4"/>
                </a:solidFill>
              </a:rPr>
              <a:t>Looking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153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Promote evidence based research</a:t>
            </a:r>
          </a:p>
          <a:p>
            <a:r>
              <a:rPr lang="en-IN" dirty="0"/>
              <a:t>Transformative approaches</a:t>
            </a:r>
          </a:p>
          <a:p>
            <a:r>
              <a:rPr lang="en-IN" dirty="0"/>
              <a:t>Sound M&amp;E</a:t>
            </a:r>
          </a:p>
          <a:p>
            <a:r>
              <a:rPr lang="en-IN" dirty="0"/>
              <a:t>Leveraging low-carbon technologies</a:t>
            </a:r>
          </a:p>
          <a:p>
            <a:r>
              <a:rPr lang="en-IN" dirty="0"/>
              <a:t>Knowledge sharing (best practices, tools &amp; methods)</a:t>
            </a:r>
          </a:p>
          <a:p>
            <a:r>
              <a:rPr lang="en-IN" dirty="0"/>
              <a:t>Improved access to climate information</a:t>
            </a:r>
          </a:p>
          <a:p>
            <a:r>
              <a:rPr lang="en-IN" dirty="0"/>
              <a:t>Information support for decision making</a:t>
            </a:r>
          </a:p>
          <a:p>
            <a:r>
              <a:rPr lang="en-IN" dirty="0"/>
              <a:t>About 70% of urban infrastructure is yet to be built in India. Provides a big window of opportunity to build climate resilient infrastructure.</a:t>
            </a:r>
          </a:p>
          <a:p>
            <a:r>
              <a:rPr lang="en-IN" dirty="0"/>
              <a:t>Focus on </a:t>
            </a:r>
            <a:r>
              <a:rPr lang="en-IN" dirty="0" err="1"/>
              <a:t>peri</a:t>
            </a:r>
            <a:r>
              <a:rPr lang="en-IN" dirty="0"/>
              <a:t>-urban development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1654772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59" y="0"/>
            <a:ext cx="10515600" cy="1325563"/>
          </a:xfrm>
        </p:spPr>
        <p:txBody>
          <a:bodyPr/>
          <a:lstStyle/>
          <a:p>
            <a:endParaRPr lang="en-IN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1537"/>
            <a:ext cx="10515600" cy="4351338"/>
          </a:xfrm>
        </p:spPr>
        <p:txBody>
          <a:bodyPr>
            <a:normAutofit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  <p:pic>
        <p:nvPicPr>
          <p:cNvPr id="6" name="Picture 2" descr="Water lil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04" y="215769"/>
            <a:ext cx="7798192" cy="579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25993" y="4437155"/>
            <a:ext cx="61400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i="1" dirty="0">
                <a:solidFill>
                  <a:srgbClr val="FFCC00"/>
                </a:solidFill>
              </a:rPr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965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Why focus on resilience?  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857" y="1397253"/>
            <a:ext cx="10515600" cy="4351338"/>
          </a:xfrm>
        </p:spPr>
        <p:txBody>
          <a:bodyPr/>
          <a:lstStyle/>
          <a:p>
            <a:pPr marL="285750" lvl="0" indent="-285750" fontAlgn="base"/>
            <a:r>
              <a:rPr lang="en-US" dirty="0"/>
              <a:t>Risk perceived </a:t>
            </a:r>
            <a:r>
              <a:rPr lang="en-US" b="1" i="1" dirty="0"/>
              <a:t>increasing in both frequency and intensity</a:t>
            </a:r>
            <a:endParaRPr lang="en-IN" b="1" i="1" dirty="0"/>
          </a:p>
          <a:p>
            <a:pPr marL="285750" lvl="0" indent="-285750" fontAlgn="base"/>
            <a:r>
              <a:rPr lang="en-US" b="1" i="1" dirty="0"/>
              <a:t>Resilience perceived as a process of reconciling humanitarian response to disasters with longer-term development </a:t>
            </a:r>
            <a:r>
              <a:rPr lang="en-US" dirty="0"/>
              <a:t>efforts.  </a:t>
            </a:r>
            <a:endParaRPr lang="en-IN" dirty="0"/>
          </a:p>
          <a:p>
            <a:pPr marL="285750" lvl="0" indent="-285750" fontAlgn="base"/>
            <a:r>
              <a:rPr lang="en-US" dirty="0"/>
              <a:t>Growing </a:t>
            </a:r>
            <a:r>
              <a:rPr lang="en-US" b="1" i="1" dirty="0"/>
              <a:t>understanding and recognition of interdependence </a:t>
            </a:r>
            <a:r>
              <a:rPr lang="en-US" dirty="0"/>
              <a:t>between biophysical and socioeconomic systems.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83365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  <p:pic>
        <p:nvPicPr>
          <p:cNvPr id="2050" name="Picture 2" descr="Image result for resil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02" y="400551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esil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082" y="402771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resili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84" y="3961119"/>
            <a:ext cx="3669391" cy="178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9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177"/>
            <a:ext cx="10515600" cy="1325563"/>
          </a:xfrm>
        </p:spPr>
        <p:txBody>
          <a:bodyPr/>
          <a:lstStyle/>
          <a:p>
            <a:r>
              <a:rPr lang="en-IN" b="1" dirty="0">
                <a:solidFill>
                  <a:schemeClr val="accent4"/>
                </a:solidFill>
              </a:rPr>
              <a:t>Primary Drivers of Vulnerability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764"/>
            <a:ext cx="10515600" cy="4351338"/>
          </a:xfrm>
        </p:spPr>
        <p:txBody>
          <a:bodyPr/>
          <a:lstStyle/>
          <a:p>
            <a:pPr marL="285750" indent="-285750"/>
            <a:r>
              <a:rPr lang="en-IN" sz="4400" dirty="0"/>
              <a:t>Climate Change</a:t>
            </a:r>
          </a:p>
          <a:p>
            <a:pPr marL="285750" indent="-285750"/>
            <a:r>
              <a:rPr lang="en-IN" sz="4400" dirty="0"/>
              <a:t>Population Growth</a:t>
            </a:r>
          </a:p>
          <a:p>
            <a:pPr marL="285750" indent="-285750"/>
            <a:r>
              <a:rPr lang="en-IN" sz="4400" dirty="0"/>
              <a:t>Poverty</a:t>
            </a:r>
          </a:p>
          <a:p>
            <a:pPr marL="285750" indent="-285750"/>
            <a:r>
              <a:rPr lang="en-IN" sz="4400" dirty="0"/>
              <a:t>Urbanization</a:t>
            </a:r>
          </a:p>
          <a:p>
            <a:pPr marL="285750" indent="-285750"/>
            <a:r>
              <a:rPr lang="en-IN" sz="4400" dirty="0"/>
              <a:t>Globalization </a:t>
            </a:r>
          </a:p>
          <a:p>
            <a:pPr marL="285750" indent="-285750"/>
            <a:r>
              <a:rPr lang="en-IN" sz="4400" dirty="0"/>
              <a:t>Conflicts &amp; terrorism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pic>
        <p:nvPicPr>
          <p:cNvPr id="19458" name="Picture 2" descr="https://thumbs.dreamstime.com/z/global-challenges-lots-future-planet-36278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175657"/>
            <a:ext cx="5314191" cy="427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88668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56042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542"/>
            <a:ext cx="10397196" cy="1069145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4"/>
                </a:solidFill>
              </a:rPr>
              <a:t>Climate Variations &amp; Change 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3" y="1181687"/>
            <a:ext cx="6414869" cy="5230617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IN" dirty="0"/>
              <a:t>More than 60% of population depends on climate sensitive sectors, e.g. agriculture and forestry</a:t>
            </a:r>
          </a:p>
          <a:p>
            <a:pPr marL="285750" indent="-285750"/>
            <a:r>
              <a:rPr lang="en-IN" dirty="0"/>
              <a:t>Temperature increases </a:t>
            </a:r>
          </a:p>
          <a:p>
            <a:pPr marL="0" indent="0">
              <a:buNone/>
            </a:pPr>
            <a:r>
              <a:rPr lang="en-IN" dirty="0"/>
              <a:t>	- Observed: 0.4°C over past 100 	  yrs. </a:t>
            </a:r>
          </a:p>
          <a:p>
            <a:pPr marL="0" indent="0">
              <a:buNone/>
            </a:pPr>
            <a:r>
              <a:rPr lang="en-IN" dirty="0"/>
              <a:t>	- Projected: ~ 2 °C by 2030. </a:t>
            </a:r>
          </a:p>
          <a:p>
            <a:r>
              <a:rPr lang="en-IN" dirty="0"/>
              <a:t>Precipitation will be me more variable, e.g. changes in monsoon patterns </a:t>
            </a:r>
          </a:p>
          <a:p>
            <a:pPr marL="285750" indent="-285750"/>
            <a:r>
              <a:rPr lang="en-IN" dirty="0"/>
              <a:t>Increase in both intensity &amp; frequency of extreme events:   droughts, floods, cyclones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4903" y="6488668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  <p:pic>
        <p:nvPicPr>
          <p:cNvPr id="1026" name="Picture 2" descr="Image result for india climate change 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70" y="1978701"/>
            <a:ext cx="4123659" cy="309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7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dirty="0">
                <a:solidFill>
                  <a:schemeClr val="accent4"/>
                </a:solidFill>
              </a:rPr>
              <a:t>Disasters- Indian Scenario</a:t>
            </a:r>
            <a:br>
              <a:rPr lang="en-US" kern="0" dirty="0">
                <a:solidFill>
                  <a:srgbClr val="2A3D7A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391"/>
            <a:ext cx="6856828" cy="4645514"/>
          </a:xfrm>
        </p:spPr>
        <p:txBody>
          <a:bodyPr>
            <a:normAutofit fontScale="92500" lnSpcReduction="10000"/>
          </a:bodyPr>
          <a:lstStyle/>
          <a:p>
            <a:r>
              <a:rPr lang="en-US" kern="0" dirty="0"/>
              <a:t>India supports </a:t>
            </a:r>
            <a:r>
              <a:rPr lang="en-US" b="1" kern="0" dirty="0"/>
              <a:t>1/6</a:t>
            </a:r>
            <a:r>
              <a:rPr lang="en-US" b="1" kern="0" baseline="30000" dirty="0"/>
              <a:t>th</a:t>
            </a:r>
            <a:r>
              <a:rPr lang="en-US" b="1" kern="0" dirty="0"/>
              <a:t> of world’s population </a:t>
            </a:r>
            <a:r>
              <a:rPr lang="en-US" kern="0" dirty="0"/>
              <a:t>on </a:t>
            </a:r>
          </a:p>
          <a:p>
            <a:pPr marL="0" indent="0">
              <a:buNone/>
            </a:pPr>
            <a:r>
              <a:rPr lang="en-US" b="1" kern="0" dirty="0"/>
              <a:t>   2 % of world'</a:t>
            </a:r>
            <a:r>
              <a:rPr lang="en-US" kern="0" dirty="0"/>
              <a:t>s landmass</a:t>
            </a:r>
          </a:p>
          <a:p>
            <a:pPr algn="just">
              <a:defRPr/>
            </a:pPr>
            <a:r>
              <a:rPr lang="en-CA" b="1" dirty="0"/>
              <a:t>5</a:t>
            </a:r>
            <a:r>
              <a:rPr lang="en-US" b="1" dirty="0"/>
              <a:t>9</a:t>
            </a:r>
            <a:r>
              <a:rPr lang="en-CA" b="1" dirty="0"/>
              <a:t>%</a:t>
            </a:r>
            <a:r>
              <a:rPr lang="en-CA" dirty="0"/>
              <a:t> of land vulnerable to earthquakes </a:t>
            </a:r>
          </a:p>
          <a:p>
            <a:pPr algn="just">
              <a:defRPr/>
            </a:pPr>
            <a:r>
              <a:rPr lang="en-CA" b="1" dirty="0"/>
              <a:t>28%</a:t>
            </a:r>
            <a:r>
              <a:rPr lang="en-CA" dirty="0"/>
              <a:t> of land vulnerable to drought</a:t>
            </a:r>
          </a:p>
          <a:p>
            <a:pPr algn="just">
              <a:defRPr/>
            </a:pPr>
            <a:r>
              <a:rPr lang="en-CA" dirty="0"/>
              <a:t>68% of cultivable lands are vulnerable to droughts</a:t>
            </a:r>
          </a:p>
          <a:p>
            <a:pPr algn="just">
              <a:defRPr/>
            </a:pPr>
            <a:r>
              <a:rPr lang="en-CA" dirty="0"/>
              <a:t> </a:t>
            </a:r>
            <a:r>
              <a:rPr lang="en-CA" b="1" dirty="0"/>
              <a:t>40 million hectares </a:t>
            </a:r>
            <a:r>
              <a:rPr lang="en-CA" dirty="0"/>
              <a:t>(12%) of land vulnerable  </a:t>
            </a:r>
          </a:p>
          <a:p>
            <a:pPr marL="0" indent="0" algn="just">
              <a:buNone/>
              <a:defRPr/>
            </a:pPr>
            <a:r>
              <a:rPr lang="en-CA" dirty="0"/>
              <a:t>    to floods</a:t>
            </a:r>
          </a:p>
          <a:p>
            <a:pPr algn="just">
              <a:defRPr/>
            </a:pPr>
            <a:r>
              <a:rPr lang="en-CA" dirty="0"/>
              <a:t> </a:t>
            </a:r>
            <a:r>
              <a:rPr lang="en-CA" b="1" dirty="0"/>
              <a:t>80% </a:t>
            </a:r>
            <a:r>
              <a:rPr lang="en-CA" dirty="0"/>
              <a:t>of coast vulnerable to Cyclones</a:t>
            </a:r>
          </a:p>
          <a:p>
            <a:pPr algn="just">
              <a:defRPr/>
            </a:pPr>
            <a:r>
              <a:rPr lang="en-CA" b="1" dirty="0"/>
              <a:t> 1 million </a:t>
            </a:r>
            <a:r>
              <a:rPr lang="en-CA" dirty="0"/>
              <a:t>houses damaged annually leading to human, economic, social and other losses</a:t>
            </a:r>
            <a:r>
              <a:rPr lang="en-CA" b="1" dirty="0"/>
              <a:t> </a:t>
            </a:r>
            <a:endParaRPr lang="en-US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pic>
        <p:nvPicPr>
          <p:cNvPr id="5" name="Picture 2" descr="http://www.saarc-sadkn.org/countries/india/images/india_haz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30" y="1215996"/>
            <a:ext cx="3745533" cy="462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34377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150022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http://indiaenvironmentportal.org.in/media/iep/infographics/2015%20Floods/tracker.html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616"/>
            <a:ext cx="9144000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11416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151305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388" y="38221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+mn-lt"/>
              </a:rPr>
              <a:t>Floods</a:t>
            </a:r>
            <a:br>
              <a:rPr lang="en-US" b="1" dirty="0">
                <a:latin typeface="Arial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388" y="1305118"/>
            <a:ext cx="6491069" cy="5194157"/>
          </a:xfrm>
        </p:spPr>
        <p:txBody>
          <a:bodyPr>
            <a:normAutofit fontScale="92500" lnSpcReduction="10000"/>
          </a:bodyPr>
          <a:lstStyle/>
          <a:p>
            <a:pPr marL="344488" indent="-344488" algn="just" eaLnBrk="0" hangingPunct="0">
              <a:buSzPct val="120000"/>
              <a:buFont typeface="Arial" charset="0"/>
              <a:buChar char="•"/>
              <a:tabLst>
                <a:tab pos="344488" algn="l"/>
                <a:tab pos="630238" algn="l"/>
                <a:tab pos="2400300" algn="l"/>
                <a:tab pos="4572000" algn="l"/>
              </a:tabLst>
              <a:defRPr/>
            </a:pPr>
            <a:r>
              <a:rPr lang="en-US" dirty="0"/>
              <a:t>About </a:t>
            </a:r>
            <a:r>
              <a:rPr lang="en-US" b="1" i="1" dirty="0"/>
              <a:t>30 million people are affected annually.</a:t>
            </a:r>
            <a:r>
              <a:rPr lang="en-US" dirty="0"/>
              <a:t> Floods in the Indo–Gangetic–Brahmaputra plains are an annual feature. </a:t>
            </a:r>
          </a:p>
          <a:p>
            <a:pPr marL="344488" indent="-344488" algn="just" eaLnBrk="0" hangingPunct="0">
              <a:buSzPct val="120000"/>
              <a:buFont typeface="Arial" charset="0"/>
              <a:buChar char="•"/>
              <a:tabLst>
                <a:tab pos="344488" algn="l"/>
                <a:tab pos="630238" algn="l"/>
                <a:tab pos="2400300" algn="l"/>
                <a:tab pos="4572000" algn="l"/>
              </a:tabLst>
              <a:defRPr/>
            </a:pPr>
            <a:r>
              <a:rPr lang="en-US" dirty="0"/>
              <a:t>On an average, a few hundred lives are lost, millions are rendered homeless and several hectares of crops are damaged every year.</a:t>
            </a:r>
          </a:p>
          <a:p>
            <a:pPr marL="344488" indent="-344488" algn="just" eaLnBrk="0" hangingPunct="0">
              <a:buSzPct val="120000"/>
              <a:buFont typeface="Arial" charset="0"/>
              <a:buChar char="•"/>
              <a:tabLst>
                <a:tab pos="344488" algn="l"/>
                <a:tab pos="630238" algn="l"/>
                <a:tab pos="2400300" algn="l"/>
                <a:tab pos="4572000" algn="l"/>
              </a:tabLst>
              <a:defRPr/>
            </a:pPr>
            <a:r>
              <a:rPr lang="en-US" dirty="0"/>
              <a:t>Nearly </a:t>
            </a:r>
            <a:r>
              <a:rPr lang="en-US" b="1" i="1" dirty="0"/>
              <a:t>75% of the total rainfall occurs over a short monsoon season </a:t>
            </a:r>
            <a:r>
              <a:rPr lang="en-US" dirty="0"/>
              <a:t>(June – September). 40 million hectares, or 12% of Indian land, is considered prone to floods. </a:t>
            </a:r>
          </a:p>
          <a:p>
            <a:pPr marL="344488" indent="-344488" algn="just" eaLnBrk="0" hangingPunct="0">
              <a:buSzPct val="120000"/>
              <a:buFont typeface="Arial" charset="0"/>
              <a:buChar char="•"/>
              <a:tabLst>
                <a:tab pos="344488" algn="l"/>
                <a:tab pos="630238" algn="l"/>
                <a:tab pos="2400300" algn="l"/>
                <a:tab pos="4572000" algn="l"/>
              </a:tabLst>
              <a:defRPr/>
            </a:pPr>
            <a:r>
              <a:rPr lang="en-US" dirty="0"/>
              <a:t>Floods are a perennial phenomenon in at least 5 states - </a:t>
            </a:r>
            <a:r>
              <a:rPr lang="en-US" b="1" i="1" dirty="0"/>
              <a:t>Assam, Bihar, Orissa , Uttar Pradesh and West Bengal. </a:t>
            </a:r>
          </a:p>
          <a:p>
            <a:pPr marL="0" indent="0" algn="just" eaLnBrk="0" hangingPunct="0">
              <a:buSzPct val="120000"/>
              <a:buNone/>
              <a:tabLst>
                <a:tab pos="344488" algn="l"/>
                <a:tab pos="630238" algn="l"/>
                <a:tab pos="2400300" algn="l"/>
                <a:tab pos="4572000" algn="l"/>
              </a:tabLst>
              <a:defRPr/>
            </a:pPr>
            <a:r>
              <a:rPr lang="en-US" sz="1100" dirty="0"/>
              <a:t>Source: NDMA, 2011</a:t>
            </a:r>
            <a:endParaRPr lang="en-US" sz="1200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00" y="1305118"/>
            <a:ext cx="4734947" cy="464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488668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419713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4"/>
                </a:solidFill>
              </a:rPr>
              <a:t>Droughts</a:t>
            </a:r>
            <a:br>
              <a:rPr lang="en-US" altLang="en-US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02" y="1350497"/>
            <a:ext cx="6428935" cy="5261317"/>
          </a:xfrm>
        </p:spPr>
        <p:txBody>
          <a:bodyPr>
            <a:normAutofit fontScale="92500" lnSpcReduction="10000"/>
          </a:bodyPr>
          <a:lstStyle/>
          <a:p>
            <a:pPr algn="just">
              <a:buSzPct val="120000"/>
            </a:pPr>
            <a:r>
              <a:rPr lang="en-US" altLang="en-US" dirty="0"/>
              <a:t>Drought is another </a:t>
            </a:r>
            <a:r>
              <a:rPr lang="en-US" altLang="en-US" b="1" i="1" dirty="0"/>
              <a:t>recurrent phenomenon </a:t>
            </a:r>
            <a:r>
              <a:rPr lang="en-US" altLang="en-US" dirty="0"/>
              <a:t>which results in widespread adverse impact on vulnerable people’s livelihoods and young children’s nutrition status. </a:t>
            </a:r>
          </a:p>
          <a:p>
            <a:pPr algn="just">
              <a:buSzPct val="120000"/>
            </a:pPr>
            <a:r>
              <a:rPr lang="en-US" altLang="en-US" dirty="0"/>
              <a:t>About </a:t>
            </a:r>
            <a:r>
              <a:rPr lang="en-US" altLang="en-US" b="1" i="1" dirty="0"/>
              <a:t>50 million people are affected annually by drought</a:t>
            </a:r>
            <a:r>
              <a:rPr lang="en-US" altLang="en-US" dirty="0"/>
              <a:t>. Of approximately 90 million hectares of rain-fed areas, about 40 million hectares are affected by scanty or no rain. </a:t>
            </a:r>
          </a:p>
          <a:p>
            <a:pPr algn="just">
              <a:buSzPct val="120000"/>
            </a:pPr>
            <a:r>
              <a:rPr lang="en-US" altLang="en-US" dirty="0"/>
              <a:t>Though droughts are slow onset emergency, and to an extent predictable emergency, they have caused severe suffering in the affected areas </a:t>
            </a:r>
            <a:r>
              <a:rPr lang="en-US" altLang="en-US" b="1" i="1" dirty="0"/>
              <a:t>exacerbating poverty, hunger and unemployment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10754"/>
            <a:ext cx="2743200" cy="647246"/>
          </a:xfrm>
          <a:prstGeom prst="rect">
            <a:avLst/>
          </a:prstGeom>
        </p:spPr>
      </p:pic>
      <p:pic>
        <p:nvPicPr>
          <p:cNvPr id="20482" name="Picture 2" descr="http://img.static.reliefweb.int/sites/reliefweb.int/files/styles/report-small/public/resources/22B4F010BCF19561C1256F2D0047FF7F-ind_drt.jpg?itok=V2M3O0Z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34" y="1350497"/>
            <a:ext cx="4220308" cy="46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340" y="6427148"/>
            <a:ext cx="18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Nambi Appadurai</a:t>
            </a:r>
          </a:p>
        </p:txBody>
      </p:sp>
    </p:spTree>
    <p:extLst>
      <p:ext uri="{BB962C8B-B14F-4D97-AF65-F5344CB8AC3E}">
        <p14:creationId xmlns:p14="http://schemas.microsoft.com/office/powerpoint/2010/main" val="195793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1093</Words>
  <Application>Microsoft Office PowerPoint</Application>
  <PresentationFormat>Widescreen</PresentationFormat>
  <Paragraphs>206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Resilience Efforts in India</vt:lpstr>
      <vt:lpstr>Outline</vt:lpstr>
      <vt:lpstr>Why focus on resilience?   </vt:lpstr>
      <vt:lpstr>Primary Drivers of Vulnerability </vt:lpstr>
      <vt:lpstr>Climate Variations &amp; Change  </vt:lpstr>
      <vt:lpstr>Disasters- Indian Scenario </vt:lpstr>
      <vt:lpstr>PowerPoint Presentation</vt:lpstr>
      <vt:lpstr>Floods </vt:lpstr>
      <vt:lpstr>Droughts </vt:lpstr>
      <vt:lpstr>Cyclones </vt:lpstr>
      <vt:lpstr>Projected Coastal Impacts </vt:lpstr>
      <vt:lpstr>India – last two years</vt:lpstr>
      <vt:lpstr>Resilience Framework</vt:lpstr>
      <vt:lpstr>Resilience Options</vt:lpstr>
      <vt:lpstr>Keys to Managing Risk </vt:lpstr>
      <vt:lpstr>India’s  Climate Resilience Framework </vt:lpstr>
      <vt:lpstr>Resilience Building Initiatives</vt:lpstr>
      <vt:lpstr>Resilience Building Initiatives</vt:lpstr>
      <vt:lpstr>National Initiative for Climate Resilient Agriculture (NICRA)</vt:lpstr>
      <vt:lpstr>CCAFS - Community Oriented Approaches </vt:lpstr>
      <vt:lpstr>Forestry</vt:lpstr>
      <vt:lpstr>Urban Resilience</vt:lpstr>
      <vt:lpstr>Key Constraints </vt:lpstr>
      <vt:lpstr>Resilient Characteristics</vt:lpstr>
      <vt:lpstr>Looking ahead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Nambi Appadurai</dc:creator>
  <cp:lastModifiedBy>Nambi Appadurai</cp:lastModifiedBy>
  <cp:revision>72</cp:revision>
  <dcterms:created xsi:type="dcterms:W3CDTF">2017-03-03T16:38:50Z</dcterms:created>
  <dcterms:modified xsi:type="dcterms:W3CDTF">2017-03-09T02:58:36Z</dcterms:modified>
</cp:coreProperties>
</file>